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10287000" cy="18288000"/>
  <p:embeddedFontLst>
    <p:embeddedFont>
      <p:font typeface="IBM Plex Sans"/>
      <p:regular r:id="rId27"/>
      <p:bold r:id="rId28"/>
      <p:italic r:id="rId29"/>
      <p:boldItalic r:id="rId30"/>
    </p:embeddedFont>
    <p:embeddedFont>
      <p:font typeface="Open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BMPlexSans-bold.fntdata"/><Relationship Id="rId27" Type="http://schemas.openxmlformats.org/officeDocument/2006/relationships/font" Target="fonts/IBMPlex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regular.fntdata"/><Relationship Id="rId30" Type="http://schemas.openxmlformats.org/officeDocument/2006/relationships/font" Target="fonts/IBMPlexSans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cb615444_0_1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11cb615444_0_1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cb615444_0_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11cb615444_0_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2b72f4969_0_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12b72f4969_0_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5c1b260f5_0_2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05c1b260f5_0_2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2b72f4969_0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overfetching이란 하나의 데이터를 가져오기 위해 불필요한 다른 데이터도 가져오는 경우 (ex: user table의 name을 사용하기 위해 API를 전송하면 해당 테이블의 name, age, id 등등 불필요한 데이터를 가져오는 경우)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underfetching이란 하나의 의미있는 데이터를 가져오기 위해 여러 API를 사용해야 하는 경우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GraphQL은 하나의 endpoint를 가지기 때문에 client에서 여러 API를 신경 쓰지 않아도 된다.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2b72f4969_0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2b72f4969_0_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12b72f4969_0_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2b72f4969_0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12b72f4969_0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66b295a11_0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66b295a11_0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66b295a11_0_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166b295a11_0_3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66b295a11_0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302" name="Google Shape;302;g1166b295a11_0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919c9307_0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312" name="Google Shape;312;g119919c9307_0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377358074_0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317" name="Google Shape;317;g14377358074_0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2b9328df7_0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32F3E"/>
                </a:solidFill>
              </a:rPr>
              <a:t>원시 데이터(이미지, 텍스트 파일, 비디오 등)를 식별하고 하나 이상의 의미 있고 유익한 레이블을 추가하여 컨텍스트를 제공하여 기계 학습 모델이 학습할 수 있도록 하는 프로세스입니다. 예를 들어, 레이블은 사진에 새나 자동차가 포함되어 있는지, 오디오 녹음에서 어떤 단어가 사용되었는지 또는 X-레이에 종양이 포함되어 있는지 여부를 나타낼 수 있습니다. 데이터 라벨링은 컴퓨터 비전, 자연어 처리, 음성 인식 등 다양한 사용 사례에 필요합니다.</a:t>
            </a:r>
            <a:endParaRPr/>
          </a:p>
        </p:txBody>
      </p:sp>
      <p:sp>
        <p:nvSpPr>
          <p:cNvPr id="111" name="Google Shape;111;g112b9328df7_0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9919c9307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118" name="Google Shape;118;g119919c9307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1cb615444_0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126" name="Google Shape;126;g111cb615444_0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9919c9307_0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기존의 데이터 라벨링은 사람이 전체 데이터를 직접 라벨링 해야하기 때문에 불필요한 반복 작업이 필요함</a:t>
            </a:r>
            <a:endParaRPr/>
          </a:p>
        </p:txBody>
      </p:sp>
      <p:sp>
        <p:nvSpPr>
          <p:cNvPr id="133" name="Google Shape;133;g119919c9307_0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2b9328df7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상위 권한을 가진 사용자는 하위 권한의 모든 기능 이용 가능</a:t>
            </a:r>
            <a:endParaRPr/>
          </a:p>
        </p:txBody>
      </p:sp>
      <p:sp>
        <p:nvSpPr>
          <p:cNvPr id="147" name="Google Shape;147;g112b9328df7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1cb615444_0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11cb615444_0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421725" y="4481700"/>
            <a:ext cx="15018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인공지능을 활용한 반자동 데이터 라벨링 플랫폼 구현</a:t>
            </a:r>
            <a:endParaRPr b="1" sz="7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609612" y="7374245"/>
            <a:ext cx="807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20171606 컴퓨터공학과 김수민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609608" y="3632651"/>
            <a:ext cx="1713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캡스톤 디자인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/>
        </p:nvSpPr>
        <p:spPr>
          <a:xfrm>
            <a:off x="800576" y="777525"/>
            <a:ext cx="921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인터페이스 - 새 프로젝트 등록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2655025" y="2293550"/>
            <a:ext cx="12887100" cy="694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2963475" y="2520650"/>
            <a:ext cx="65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 프로젝트 등록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677188" y="3311850"/>
            <a:ext cx="5938200" cy="54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6161663" y="3789150"/>
            <a:ext cx="48936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손글씨 라벨링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070813" y="3425375"/>
            <a:ext cx="654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명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6161663" y="4852713"/>
            <a:ext cx="48936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손글씨 라벨링 프로젝트 입니다.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070813" y="4488938"/>
            <a:ext cx="654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설명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6161663" y="5991663"/>
            <a:ext cx="4893600" cy="5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2022.02 ~ 2022.06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6070813" y="5627888"/>
            <a:ext cx="654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기간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6231588" y="7389525"/>
            <a:ext cx="4829400" cy="8310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파일 업로드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Drag &amp; Drop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800576" y="777525"/>
            <a:ext cx="921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인터페이스 - 데이터 라벨링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2700450" y="2282200"/>
            <a:ext cx="12887100" cy="694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6400" l="27392" r="6377" t="13194"/>
          <a:stretch/>
        </p:blipFill>
        <p:spPr>
          <a:xfrm>
            <a:off x="3091700" y="3156475"/>
            <a:ext cx="4042148" cy="34290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3"/>
          <p:cNvSpPr txBox="1"/>
          <p:nvPr/>
        </p:nvSpPr>
        <p:spPr>
          <a:xfrm>
            <a:off x="2963475" y="2520650"/>
            <a:ext cx="65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사진의 텍스트 영역에 드래그 해주세요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53987" l="50652" r="41855" t="35291"/>
          <a:stretch/>
        </p:blipFill>
        <p:spPr>
          <a:xfrm>
            <a:off x="7466313" y="3156475"/>
            <a:ext cx="2134625" cy="21346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/>
          <p:nvPr/>
        </p:nvSpPr>
        <p:spPr>
          <a:xfrm>
            <a:off x="3091675" y="3156475"/>
            <a:ext cx="4042200" cy="3429000"/>
          </a:xfrm>
          <a:prstGeom prst="rect">
            <a:avLst/>
          </a:prstGeom>
          <a:solidFill>
            <a:srgbClr val="EFEFEF">
              <a:alpha val="68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53987" l="50652" r="41855" t="35291"/>
          <a:stretch/>
        </p:blipFill>
        <p:spPr>
          <a:xfrm>
            <a:off x="4492375" y="4058275"/>
            <a:ext cx="492600" cy="492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3"/>
          <p:cNvSpPr/>
          <p:nvPr/>
        </p:nvSpPr>
        <p:spPr>
          <a:xfrm>
            <a:off x="7493988" y="6006475"/>
            <a:ext cx="2134500" cy="57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추가</a:t>
            </a:r>
            <a:endParaRPr b="1" sz="2400"/>
          </a:p>
        </p:txBody>
      </p:sp>
      <p:sp>
        <p:nvSpPr>
          <p:cNvPr id="210" name="Google Shape;210;p23"/>
          <p:cNvSpPr/>
          <p:nvPr/>
        </p:nvSpPr>
        <p:spPr>
          <a:xfrm>
            <a:off x="10673075" y="2520650"/>
            <a:ext cx="4712100" cy="62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10836800" y="2888775"/>
            <a:ext cx="103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어절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0836800" y="5510350"/>
            <a:ext cx="103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글자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10836800" y="3368650"/>
            <a:ext cx="21345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31213" l="33691" r="29100" t="55210"/>
          <a:stretch/>
        </p:blipFill>
        <p:spPr>
          <a:xfrm>
            <a:off x="10938987" y="3501925"/>
            <a:ext cx="1603128" cy="4087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3"/>
          <p:cNvSpPr txBox="1"/>
          <p:nvPr/>
        </p:nvSpPr>
        <p:spPr>
          <a:xfrm>
            <a:off x="10927700" y="4031225"/>
            <a:ext cx="192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컴퓨터공학과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10927700" y="4682025"/>
            <a:ext cx="19254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sp>
        <p:nvSpPr>
          <p:cNvPr id="217" name="Google Shape;217;p23"/>
          <p:cNvSpPr/>
          <p:nvPr/>
        </p:nvSpPr>
        <p:spPr>
          <a:xfrm>
            <a:off x="13112450" y="3368650"/>
            <a:ext cx="21345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13203350" y="4031225"/>
            <a:ext cx="192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한밭대학교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3203350" y="4682025"/>
            <a:ext cx="19254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51838" l="32098" r="22506" t="34584"/>
          <a:stretch/>
        </p:blipFill>
        <p:spPr>
          <a:xfrm>
            <a:off x="13203350" y="3511101"/>
            <a:ext cx="1911910" cy="399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3"/>
          <p:cNvSpPr/>
          <p:nvPr/>
        </p:nvSpPr>
        <p:spPr>
          <a:xfrm>
            <a:off x="10836800" y="6006475"/>
            <a:ext cx="10398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10927700" y="6669050"/>
            <a:ext cx="7785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한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0927700" y="7319850"/>
            <a:ext cx="7785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51838" l="32098" r="60198" t="34584"/>
          <a:stretch/>
        </p:blipFill>
        <p:spPr>
          <a:xfrm>
            <a:off x="10927700" y="6148925"/>
            <a:ext cx="324424" cy="399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3"/>
          <p:cNvSpPr/>
          <p:nvPr/>
        </p:nvSpPr>
        <p:spPr>
          <a:xfrm>
            <a:off x="12072650" y="6006475"/>
            <a:ext cx="10398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12163550" y="6669050"/>
            <a:ext cx="7785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밭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12163550" y="7319850"/>
            <a:ext cx="7785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51838" l="41533" r="50763" t="34584"/>
          <a:stretch/>
        </p:blipFill>
        <p:spPr>
          <a:xfrm>
            <a:off x="12163550" y="6148925"/>
            <a:ext cx="324424" cy="399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3"/>
          <p:cNvSpPr/>
          <p:nvPr/>
        </p:nvSpPr>
        <p:spPr>
          <a:xfrm>
            <a:off x="13308500" y="6006475"/>
            <a:ext cx="10398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3399400" y="6669050"/>
            <a:ext cx="7785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대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3399400" y="7319850"/>
            <a:ext cx="7785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51065" l="50700" r="41596" t="35357"/>
          <a:stretch/>
        </p:blipFill>
        <p:spPr>
          <a:xfrm>
            <a:off x="13399400" y="6148925"/>
            <a:ext cx="324424" cy="399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23"/>
          <p:cNvSpPr/>
          <p:nvPr/>
        </p:nvSpPr>
        <p:spPr>
          <a:xfrm>
            <a:off x="14544350" y="6006475"/>
            <a:ext cx="840900" cy="1933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14635250" y="6669050"/>
            <a:ext cx="7500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학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14635250" y="7319850"/>
            <a:ext cx="750000" cy="40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수정</a:t>
            </a:r>
            <a:endParaRPr b="1" sz="2000"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53382" l="59596" r="32700" t="33040"/>
          <a:stretch/>
        </p:blipFill>
        <p:spPr>
          <a:xfrm>
            <a:off x="14635250" y="6148925"/>
            <a:ext cx="324424" cy="3995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3"/>
          <p:cNvSpPr txBox="1"/>
          <p:nvPr/>
        </p:nvSpPr>
        <p:spPr>
          <a:xfrm>
            <a:off x="7466325" y="5425600"/>
            <a:ext cx="21621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대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13112438" y="8131925"/>
            <a:ext cx="2134500" cy="57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작업 완료</a:t>
            </a:r>
            <a:endParaRPr b="1" sz="2400"/>
          </a:p>
        </p:txBody>
      </p:sp>
      <p:sp>
        <p:nvSpPr>
          <p:cNvPr id="239" name="Google Shape;239;p23"/>
          <p:cNvSpPr/>
          <p:nvPr/>
        </p:nvSpPr>
        <p:spPr>
          <a:xfrm>
            <a:off x="10836788" y="8131925"/>
            <a:ext cx="2134500" cy="579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텍스트 없음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11173578" y="4520125"/>
            <a:ext cx="41865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graphQL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apollo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mongoDB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572000" y="4643250"/>
            <a:ext cx="4944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웹 서비스 </a:t>
            </a:r>
            <a:r>
              <a:rPr b="1" lang="en-US" sz="5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구현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107137" y="4481688"/>
            <a:ext cx="429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02 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/>
        </p:nvSpPr>
        <p:spPr>
          <a:xfrm>
            <a:off x="2485200" y="3429000"/>
            <a:ext cx="1331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SPA(Single Page Application) 기반 웹 프레임워크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2637600" y="5580300"/>
            <a:ext cx="1331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서버로부터 데이터를 받아오면 페이지 전체를 새로고침 하지 않고 일부분만 새로고침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440350" y="7810325"/>
            <a:ext cx="740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동적인 웹 제작에 유리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8646750" y="6934800"/>
            <a:ext cx="994500" cy="76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/>
        </p:nvSpPr>
        <p:spPr>
          <a:xfrm>
            <a:off x="2485200" y="3429000"/>
            <a:ext cx="13317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기존의 REST API 대체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overfetching &amp; underfetching 방지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GraphQL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5841975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/>
        </p:nvSpPr>
        <p:spPr>
          <a:xfrm>
            <a:off x="2485200" y="3429000"/>
            <a:ext cx="133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NoSQL 기반의 document DB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MongoDB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2637600" y="5197375"/>
            <a:ext cx="13317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MongoDB를 선택한 이유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-"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요구사항과 데이터 구조가 변경되어도 언제든지 수정할 수 있는 Dynamic schema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-"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대용량의 데이터를 처리할 때 RDB에 비해 빠른 속도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2485200" y="3429000"/>
            <a:ext cx="133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061F5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아키텍처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198500"/>
            <a:ext cx="3878616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800" y="419850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275" y="2493625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8825" y="41985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4282975" y="5439100"/>
            <a:ext cx="4177800" cy="53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12244025" y="5300850"/>
            <a:ext cx="1884000" cy="53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802663" y="7021125"/>
            <a:ext cx="134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9331499" y="7021113"/>
            <a:ext cx="204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GraphQL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5603127" y="1724125"/>
            <a:ext cx="153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apollo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14576525" y="7021125"/>
            <a:ext cx="216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/>
        </p:nvSpPr>
        <p:spPr>
          <a:xfrm>
            <a:off x="11173578" y="4520125"/>
            <a:ext cx="41865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tesseract 소개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학습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글자 탐지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572000" y="4643250"/>
            <a:ext cx="398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글자 탐지 알고리즘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1107137" y="4481688"/>
            <a:ext cx="429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tesseract 소개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2485200" y="7855450"/>
            <a:ext cx="133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오픈 소스 텍스트 인식 엔진 (</a:t>
            </a: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 </a:t>
            </a: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OCR)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738" y="1608529"/>
            <a:ext cx="10570483" cy="594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학습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2005800" y="8108975"/>
            <a:ext cx="1427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tif로 변환된 이미지와 이미지 라벨링 정보가 담긴 box 파일로 학습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675" y="2166750"/>
            <a:ext cx="2667160" cy="44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100" y="2166761"/>
            <a:ext cx="3825875" cy="4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 txBox="1"/>
          <p:nvPr/>
        </p:nvSpPr>
        <p:spPr>
          <a:xfrm>
            <a:off x="4580726" y="7079475"/>
            <a:ext cx="289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tif 파일 예시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10780603" y="7079475"/>
            <a:ext cx="32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파일 예시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8019711" y="3722390"/>
            <a:ext cx="97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64840" y="3722396"/>
            <a:ext cx="113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570171" y="4351912"/>
            <a:ext cx="34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011616" y="4503459"/>
            <a:ext cx="343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라벨링이란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기존의 데이터 라벨링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 보조 서비스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작업 절차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인터페이스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9201711" y="3822098"/>
            <a:ext cx="34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웹 서비스 </a:t>
            </a:r>
            <a:r>
              <a:rPr b="1"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구현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011626" y="3833525"/>
            <a:ext cx="243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서비스 개요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028571" y="1028629"/>
            <a:ext cx="8657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목차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198691" y="4503459"/>
            <a:ext cx="343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GraphQL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Apollo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MongoDB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64852" y="6629346"/>
            <a:ext cx="1136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011629" y="7410409"/>
            <a:ext cx="343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tesseract 소개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학습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글자 탐지</a:t>
            </a:r>
            <a:endParaRPr b="1"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011663" y="6740475"/>
            <a:ext cx="52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글자 탐지 알고리즘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/>
        </p:nvSpPr>
        <p:spPr>
          <a:xfrm>
            <a:off x="6694951" y="4481700"/>
            <a:ext cx="489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 &amp; A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175" y="152400"/>
            <a:ext cx="8652184" cy="99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11173574" y="4520125"/>
            <a:ext cx="5394300" cy="24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라벨링이란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기존의 데이터의 라벨링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 보조 서비스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작업 절차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BM Plex Sans"/>
              <a:buChar char="●"/>
            </a:pPr>
            <a:r>
              <a:rPr b="1" lang="en-US" sz="2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인터페이스</a:t>
            </a:r>
            <a:endParaRPr b="1" sz="2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572000" y="4643250"/>
            <a:ext cx="3989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서비스 개요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07137" y="4481688"/>
            <a:ext cx="4295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라벨링이란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485200" y="7855450"/>
            <a:ext cx="1331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데이터에 라벨을 추가하여 기계 학습 모델이 학습할 수 있도록 하는 프로세스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137" y="2403062"/>
            <a:ext cx="7671724" cy="4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기존의 데이터 라벨링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2485200" y="7855450"/>
            <a:ext cx="1331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사람이 전체 데이터를 직접 라벨링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226" y="2863125"/>
            <a:ext cx="5888737" cy="365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0378" y="2863125"/>
            <a:ext cx="5972410" cy="365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데이터 라벨링 보조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485200" y="7843000"/>
            <a:ext cx="13317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객체탐지 기술로 라벨링 된 데이터를 작업자가 수정하기 때문에 효율적인 라벨링 가능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150" y="3049600"/>
            <a:ext cx="5583701" cy="4187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작업 절차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2209850" y="4131150"/>
            <a:ext cx="2220600" cy="20247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이미지 업로드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5121775" y="4131150"/>
            <a:ext cx="2220600" cy="20247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객체 탐지 라벨링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8033700" y="4131150"/>
            <a:ext cx="2220600" cy="20247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작업자 라벨링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0945625" y="4131150"/>
            <a:ext cx="2220600" cy="20247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검수자 검수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3857550" y="4131150"/>
            <a:ext cx="2220600" cy="2024700"/>
          </a:xfrm>
          <a:prstGeom prst="rect">
            <a:avLst/>
          </a:prstGeom>
          <a:solidFill>
            <a:srgbClr val="EFEFEF">
              <a:alpha val="491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관리자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작업 완료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BM Plex Sans"/>
                <a:ea typeface="IBM Plex Sans"/>
                <a:cs typeface="IBM Plex Sans"/>
                <a:sym typeface="IBM Plex Sans"/>
              </a:rPr>
              <a:t>데이터 추출</a:t>
            </a:r>
            <a:endParaRPr b="1"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6013" y="4906800"/>
            <a:ext cx="4002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232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7487925" y="4906800"/>
            <a:ext cx="4002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232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10399850" y="4906800"/>
            <a:ext cx="4002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232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13311775" y="4906800"/>
            <a:ext cx="4002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232F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800571" y="777529"/>
            <a:ext cx="713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권한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877350" y="2525450"/>
            <a:ext cx="10533300" cy="6698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5647800" y="4992350"/>
            <a:ext cx="6992400" cy="4029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6587100" y="6523225"/>
            <a:ext cx="5113800" cy="2050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8506800" y="2642450"/>
            <a:ext cx="14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8506800" y="5066800"/>
            <a:ext cx="14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검수자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8432100" y="6523225"/>
            <a:ext cx="145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작업자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057500" y="3280925"/>
            <a:ext cx="417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생성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작업자, 검수자 관리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 완료된 데이터 추출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679350" y="5713300"/>
            <a:ext cx="47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작업자가 작업한 데이터 검수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754050" y="7240525"/>
            <a:ext cx="477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라벨링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 업로드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800576" y="777525"/>
            <a:ext cx="9213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인터페이스 - 프로젝트 목록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2655025" y="2293550"/>
            <a:ext cx="12887100" cy="694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2963475" y="2520650"/>
            <a:ext cx="65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목록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2963475" y="3232375"/>
            <a:ext cx="2600100" cy="3250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3090829" y="3369785"/>
            <a:ext cx="234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손글씨 라벨링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090825" y="5862850"/>
            <a:ext cx="23454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참가하기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3090825" y="4839400"/>
            <a:ext cx="234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2022.02 ~ 2022.06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471225" y="5285788"/>
            <a:ext cx="158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3090825" y="5656750"/>
            <a:ext cx="2345400" cy="1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3090825" y="5656750"/>
            <a:ext cx="1328700" cy="109200"/>
          </a:xfrm>
          <a:prstGeom prst="rect">
            <a:avLst/>
          </a:prstGeom>
          <a:solidFill>
            <a:srgbClr val="E7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3090825" y="3926329"/>
            <a:ext cx="23454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손글씨 라벨링 프로젝트입니다.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5897700" y="3232375"/>
            <a:ext cx="2600100" cy="3250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025054" y="3369785"/>
            <a:ext cx="234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손글씨 업로드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025050" y="5862850"/>
            <a:ext cx="23454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참가하기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6025050" y="4839400"/>
            <a:ext cx="2345400" cy="44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2022.02 ~ 2022.06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405450" y="5285788"/>
            <a:ext cx="158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6025050" y="5656750"/>
            <a:ext cx="2345400" cy="10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025050" y="5656750"/>
            <a:ext cx="1718700" cy="109200"/>
          </a:xfrm>
          <a:prstGeom prst="rect">
            <a:avLst/>
          </a:prstGeom>
          <a:solidFill>
            <a:srgbClr val="E7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6025050" y="3926329"/>
            <a:ext cx="23454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손글씨 업로드 프로젝트입니다.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2973875" y="2543750"/>
            <a:ext cx="23454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새 프로젝트 등록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